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7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14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2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6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8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2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1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95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3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29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431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43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38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929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59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4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42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UNKs9SeC38" TargetMode="External"/><Relationship Id="rId2" Type="http://schemas.openxmlformats.org/officeDocument/2006/relationships/hyperlink" Target="http://atlas.cdi.gob.mx/?page_id=233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6AF26C-F0A2-4791-AB67-A2A3002782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023" b="3306"/>
          <a:stretch/>
        </p:blipFill>
        <p:spPr>
          <a:xfrm>
            <a:off x="-1" y="-154745"/>
            <a:ext cx="12192001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CA49E1-91C4-4815-9DFA-7FF1DEB6E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s-MX" sz="4000" dirty="0"/>
              <a:t>TLAHUICAS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1B302F-43BD-410B-8FF2-73CCB93C0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s-MX" dirty="0"/>
              <a:t>Estado de México</a:t>
            </a:r>
          </a:p>
          <a:p>
            <a:pPr algn="l"/>
            <a:r>
              <a:rPr lang="es-MX" dirty="0"/>
              <a:t>Armando Ivan Brito Estrada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BE5F44FA-3EE8-4C5D-8DBF-56308B54AA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67432"/>
            <a:ext cx="3313968" cy="331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Imagen 7" descr="Captura de pantalla de un celular con texto e imágenes&#10;&#10;Descripción generada automáticamente">
            <a:extLst>
              <a:ext uri="{FF2B5EF4-FFF2-40B4-BE49-F238E27FC236}">
                <a16:creationId xmlns:a16="http://schemas.microsoft.com/office/drawing/2014/main" id="{96AFC20B-5452-4539-A4A9-4FCC54E7DD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41216" r="3355" b="29436"/>
          <a:stretch/>
        </p:blipFill>
        <p:spPr>
          <a:xfrm>
            <a:off x="500799" y="1420485"/>
            <a:ext cx="6377002" cy="403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7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DC75A-45E9-40BD-8EC3-34DE4E1E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Ubicación Geográfica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3344DE-71C8-46E2-9A15-E3E35A729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5487005" cy="3714749"/>
          </a:xfrm>
        </p:spPr>
        <p:txBody>
          <a:bodyPr/>
          <a:lstStyle/>
          <a:p>
            <a:pPr algn="just"/>
            <a:r>
              <a:rPr lang="es-ES" dirty="0">
                <a:effectLst/>
              </a:rPr>
              <a:t>Se localizan principalmente en el pueblo de San Juan Atzingo y en comunidades cercanas. San Juan Atzingo está ubicado al noreste de la cabecera municipal, Ocuilan de Arteaga, en el Estado de México, y se halla enclavado dentro del complejo de sierras que rodean y dividen la cuenca de México y el valle de Toluca, el cual empieza en la sierra del Ajusco, que sirve como límite natural con el estado de Morelos, en los cerros de Zempoala.</a:t>
            </a:r>
            <a:endParaRPr lang="es-MX" dirty="0"/>
          </a:p>
        </p:txBody>
      </p:sp>
      <p:pic>
        <p:nvPicPr>
          <p:cNvPr id="5" name="Imagen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E4429653-CF0E-4A1D-B2FC-8CE101811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64" y="2173356"/>
            <a:ext cx="4856741" cy="294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7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ADAB1-3013-4C80-B38A-AAE18112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Características/costumbres.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157193-93EE-40FD-873B-021E84EB9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5182205" cy="396654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dirty="0"/>
              <a:t>Familia lingüística </a:t>
            </a:r>
            <a:r>
              <a:rPr lang="es-MX" dirty="0" err="1"/>
              <a:t>oto</a:t>
            </a:r>
            <a:r>
              <a:rPr lang="es-MX" dirty="0"/>
              <a:t>-mangue. (Tlahuica o </a:t>
            </a:r>
            <a:r>
              <a:rPr lang="es-MX" dirty="0" err="1"/>
              <a:t>ocuilteco</a:t>
            </a:r>
            <a:r>
              <a:rPr lang="es-MX" dirty="0"/>
              <a:t>).</a:t>
            </a:r>
          </a:p>
          <a:p>
            <a:pPr algn="just"/>
            <a:r>
              <a:rPr lang="es-ES" dirty="0">
                <a:effectLst/>
              </a:rPr>
              <a:t>Institución del compadrazgo es un elemento fundamental de la organización social.</a:t>
            </a:r>
          </a:p>
          <a:p>
            <a:pPr algn="just"/>
            <a:r>
              <a:rPr lang="es-ES" dirty="0">
                <a:effectLst/>
              </a:rPr>
              <a:t>Resolver los conflictos de la cotidianidad y de la fiesta en el interior de la comunidad.</a:t>
            </a:r>
          </a:p>
          <a:p>
            <a:pPr algn="just"/>
            <a:r>
              <a:rPr lang="es-ES" dirty="0">
                <a:effectLst/>
              </a:rPr>
              <a:t>Sistema de colectividad y cargos, participación de todos hasta mujeres y niños como auxiliares y rotación en puestos.</a:t>
            </a:r>
          </a:p>
          <a:p>
            <a:pPr algn="just"/>
            <a:r>
              <a:rPr lang="es-ES" dirty="0">
                <a:effectLst/>
              </a:rPr>
              <a:t>Fiestas como actos de celebración a santos.</a:t>
            </a:r>
          </a:p>
          <a:p>
            <a:pPr algn="just"/>
            <a:r>
              <a:rPr lang="es-ES" dirty="0">
                <a:effectLst/>
              </a:rPr>
              <a:t>Mayordomia: Quienes cuidan y organizan fiesta del santo. (Templo de San Juan Atzingo)</a:t>
            </a:r>
          </a:p>
          <a:p>
            <a:pPr algn="just"/>
            <a:endParaRPr lang="es-MX" dirty="0"/>
          </a:p>
        </p:txBody>
      </p:sp>
      <p:pic>
        <p:nvPicPr>
          <p:cNvPr id="5" name="Imagen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867F37E6-C4AB-4E0F-8E97-19557AE72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057" y="1866900"/>
            <a:ext cx="47625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14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69604-A76B-42F4-B5BF-0F5B706AF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Características/costumbres.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941BB5-5B34-4ADF-913F-49B820E5C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5182205" cy="4171950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effectLst/>
              </a:rPr>
              <a:t>En el templo de San Juan Atzingo, guardan religiosamente las varas sagradas de ese pueblo y un </a:t>
            </a:r>
            <a:r>
              <a:rPr lang="es-ES" dirty="0" err="1">
                <a:effectLst/>
              </a:rPr>
              <a:t>teponaxtle</a:t>
            </a:r>
            <a:r>
              <a:rPr lang="es-ES" dirty="0">
                <a:effectLst/>
              </a:rPr>
              <a:t> también sagrado, que tiene cabeza de felino en el extremo superior. Únicamente se sacan las varas sagradas de la justicia y se toca el </a:t>
            </a:r>
            <a:r>
              <a:rPr lang="es-ES" dirty="0" err="1">
                <a:effectLst/>
              </a:rPr>
              <a:t>teponaxtle</a:t>
            </a:r>
            <a:r>
              <a:rPr lang="es-ES" dirty="0">
                <a:effectLst/>
              </a:rPr>
              <a:t> en ocasiones muy especiales como el 31 de enero, la Semana Santa y el 24 de junio; así como en las actos de cambios de autoridades religiosas y ceremonias propias de este pueblo indígena, como la que hacen cada año en honor al Sol, al inicio de la primavera.</a:t>
            </a:r>
            <a:endParaRPr lang="es-MX" dirty="0"/>
          </a:p>
        </p:txBody>
      </p:sp>
      <p:pic>
        <p:nvPicPr>
          <p:cNvPr id="5" name="Imagen 4" descr="Imagen que contiene foto, gente, hombre&#10;&#10;Descripción generada automáticamente">
            <a:extLst>
              <a:ext uri="{FF2B5EF4-FFF2-40B4-BE49-F238E27FC236}">
                <a16:creationId xmlns:a16="http://schemas.microsoft.com/office/drawing/2014/main" id="{282E344F-76EE-4332-B3C1-68AFB98E8F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26224" r="18084" b="11795"/>
          <a:stretch/>
        </p:blipFill>
        <p:spPr>
          <a:xfrm>
            <a:off x="7202658" y="1645920"/>
            <a:ext cx="3137095" cy="4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02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6C7DD-DFA3-4375-8FBA-6EFD0A8C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Religión/creencias.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0827AD-E36F-4FA3-AD14-EC224E2F2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69" y="1866900"/>
            <a:ext cx="5182205" cy="371474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>
                <a:effectLst/>
              </a:rPr>
              <a:t>La religión que practican los Tlahuicas es la católica. La celebración de Día de Muertos es fundamental para el sistema de cargos en San Juan Atzingo. Los pasados regresan a supervisar el desarrollo de las actividades comunales, sosteniendo así la unidad en torno a los cargos y colaboración entre los ámbitos religiosos y políticos tradicionales. La cultura tlahuica considera que el alma del muerto vive en un lugar diferente a la Tierra, en un espacio en donde se reproducen las condiciones de vida terrestres, sin considerar la pobreza o la angustia económica en que subsisten los vivos. Cuando los muertos regresan de esa morada lo hacen a través de los cerros o las cañadas, no surgen de un cielo o salen de un infierno judeocristiano, vienen de “su lugar”, un espacio mítico y, por lo tanto, no localizable; vienen sólo un día a recrear su vida, a visitar a sus familias y, fundamentalmente, a supervisar la vida comunal.</a:t>
            </a:r>
            <a:endParaRPr lang="es-MX" dirty="0"/>
          </a:p>
        </p:txBody>
      </p:sp>
      <p:pic>
        <p:nvPicPr>
          <p:cNvPr id="6" name="Imagen 5" descr="Imagen que contiene foto, diferente, tabla&#10;&#10;Descripción generada automáticamente">
            <a:extLst>
              <a:ext uri="{FF2B5EF4-FFF2-40B4-BE49-F238E27FC236}">
                <a16:creationId xmlns:a16="http://schemas.microsoft.com/office/drawing/2014/main" id="{F3B51E9A-78C8-49FE-A11B-F18C68A6DC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29333" r="18547" b="8889"/>
          <a:stretch/>
        </p:blipFill>
        <p:spPr>
          <a:xfrm>
            <a:off x="7118123" y="1599127"/>
            <a:ext cx="2968284" cy="483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5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47792-2DB2-4C1D-8DA4-8D6852E9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Economía/problemática actual.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E41ED2-66D6-4FC3-BFC6-D9DF5FA9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5182205" cy="3714749"/>
          </a:xfrm>
        </p:spPr>
        <p:txBody>
          <a:bodyPr>
            <a:normAutofit lnSpcReduction="10000"/>
          </a:bodyPr>
          <a:lstStyle/>
          <a:p>
            <a:r>
              <a:rPr lang="es-MX" dirty="0"/>
              <a:t>Trabajos en madera: elaboración de muebles y artesanías.</a:t>
            </a:r>
          </a:p>
          <a:p>
            <a:r>
              <a:rPr lang="es-MX" dirty="0"/>
              <a:t>Agricultura.</a:t>
            </a:r>
          </a:p>
          <a:p>
            <a:r>
              <a:rPr lang="es-MX" dirty="0"/>
              <a:t>Perdida de identidad.</a:t>
            </a:r>
          </a:p>
          <a:p>
            <a:r>
              <a:rPr lang="es-MX" dirty="0"/>
              <a:t>Venta de tierras heredadas, para modernizarse.</a:t>
            </a:r>
          </a:p>
          <a:p>
            <a:r>
              <a:rPr lang="es-MX" dirty="0"/>
              <a:t>Tala de arboles inmoderada.</a:t>
            </a:r>
          </a:p>
          <a:p>
            <a:r>
              <a:rPr lang="es-MX" dirty="0"/>
              <a:t>Incendios forestales.</a:t>
            </a:r>
          </a:p>
          <a:p>
            <a:r>
              <a:rPr lang="es-MX" dirty="0"/>
              <a:t>Perdida de la lengua.</a:t>
            </a:r>
          </a:p>
          <a:p>
            <a:endParaRPr lang="es-MX" dirty="0"/>
          </a:p>
        </p:txBody>
      </p:sp>
      <p:pic>
        <p:nvPicPr>
          <p:cNvPr id="9" name="Imagen 8" descr="Imagen que contiene pasto, joven, pequeño, hombre&#10;&#10;Descripción generada automáticamente">
            <a:extLst>
              <a:ext uri="{FF2B5EF4-FFF2-40B4-BE49-F238E27FC236}">
                <a16:creationId xmlns:a16="http://schemas.microsoft.com/office/drawing/2014/main" id="{1C3FAFDE-725B-4B14-998C-5BC5843572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9317" r="19413" b="6717"/>
          <a:stretch/>
        </p:blipFill>
        <p:spPr>
          <a:xfrm>
            <a:off x="6611815" y="1611710"/>
            <a:ext cx="3516924" cy="2453854"/>
          </a:xfrm>
          <a:prstGeom prst="rect">
            <a:avLst/>
          </a:prstGeom>
        </p:spPr>
      </p:pic>
      <p:pic>
        <p:nvPicPr>
          <p:cNvPr id="11" name="Imagen 10" descr="Imagen que contiene exterior, pasto, foto, blanco&#10;&#10;Descripción generada automáticamente">
            <a:extLst>
              <a:ext uri="{FF2B5EF4-FFF2-40B4-BE49-F238E27FC236}">
                <a16:creationId xmlns:a16="http://schemas.microsoft.com/office/drawing/2014/main" id="{84C0054C-5F33-4137-8AD7-454B33AD8D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14668" r="19823" b="4074"/>
          <a:stretch/>
        </p:blipFill>
        <p:spPr>
          <a:xfrm>
            <a:off x="6611815" y="4129293"/>
            <a:ext cx="3516925" cy="241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2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F2E49-DDAB-43B2-BA43-A6959110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Para saber más: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9C2415-54A5-486F-A612-969848776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73398"/>
            <a:ext cx="10353762" cy="3714749"/>
          </a:xfrm>
        </p:spPr>
        <p:txBody>
          <a:bodyPr/>
          <a:lstStyle/>
          <a:p>
            <a:r>
              <a:rPr lang="es-MX" dirty="0">
                <a:hlinkClick r:id="rId2"/>
              </a:rPr>
              <a:t>http://atlas.cdi.gob.mx/?page_id=2339</a:t>
            </a:r>
            <a:endParaRPr lang="es-MX" dirty="0"/>
          </a:p>
          <a:p>
            <a:r>
              <a:rPr lang="es-MX" dirty="0">
                <a:hlinkClick r:id="rId3"/>
              </a:rPr>
              <a:t>https://youtu.be/8UNKs9SeC38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37421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LightSeedRightStep">
      <a:dk1>
        <a:srgbClr val="000000"/>
      </a:dk1>
      <a:lt1>
        <a:srgbClr val="FFFFFF"/>
      </a:lt1>
      <a:dk2>
        <a:srgbClr val="3D3822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828282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536</Words>
  <Application>Microsoft Office PowerPoint</Application>
  <PresentationFormat>Panorámica</PresentationFormat>
  <Paragraphs>27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Calisto MT</vt:lpstr>
      <vt:lpstr>Wingdings 2</vt:lpstr>
      <vt:lpstr>SlateVTI</vt:lpstr>
      <vt:lpstr>TLAHUICAS</vt:lpstr>
      <vt:lpstr>Ubicación Geográfica</vt:lpstr>
      <vt:lpstr>Características/costumbres. </vt:lpstr>
      <vt:lpstr>Características/costumbres.</vt:lpstr>
      <vt:lpstr>Religión/creencias.</vt:lpstr>
      <vt:lpstr>Economía/problemática actual.</vt:lpstr>
      <vt:lpstr>Para saber más: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TLAHUICAS</dc:title>
  <dc:creator>armando brito</dc:creator>
  <cp:lastModifiedBy>armando brito</cp:lastModifiedBy>
  <cp:revision>9</cp:revision>
  <dcterms:created xsi:type="dcterms:W3CDTF">2020-04-17T20:43:35Z</dcterms:created>
  <dcterms:modified xsi:type="dcterms:W3CDTF">2020-04-17T22:27:40Z</dcterms:modified>
</cp:coreProperties>
</file>